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65" r:id="rId2"/>
    <p:sldId id="264" r:id="rId3"/>
    <p:sldId id="257" r:id="rId4"/>
    <p:sldId id="258" r:id="rId5"/>
    <p:sldId id="273" r:id="rId6"/>
    <p:sldId id="259" r:id="rId7"/>
    <p:sldId id="267" r:id="rId8"/>
    <p:sldId id="268" r:id="rId9"/>
    <p:sldId id="269" r:id="rId10"/>
    <p:sldId id="270" r:id="rId11"/>
    <p:sldId id="266" r:id="rId12"/>
    <p:sldId id="262" r:id="rId13"/>
    <p:sldId id="263" r:id="rId14"/>
    <p:sldId id="271" r:id="rId15"/>
    <p:sldId id="272" r:id="rId16"/>
  </p:sldIdLst>
  <p:sldSz cx="14630400" cy="8229600"/>
  <p:notesSz cx="8229600" cy="14630400"/>
  <p:embeddedFontLst>
    <p:embeddedFont>
      <p:font typeface="Corben" panose="020B0604020202020204" charset="0"/>
      <p:regular r:id="rId18"/>
    </p:embeddedFont>
    <p:embeddedFont>
      <p:font typeface="Nobile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957" autoAdjust="0"/>
  </p:normalViewPr>
  <p:slideViewPr>
    <p:cSldViewPr snapToGrid="0" snapToObjects="1">
      <p:cViewPr varScale="1">
        <p:scale>
          <a:sx n="57" d="100"/>
          <a:sy n="57" d="100"/>
        </p:scale>
        <p:origin x="8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625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14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01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093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572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14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613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42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640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790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70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852400" y="7670800"/>
            <a:ext cx="1778000" cy="55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436533" y="0"/>
            <a:ext cx="10193867" cy="10668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3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10265" cy="1350333"/>
          </a:xfrm>
          <a:prstGeom prst="rect">
            <a:avLst/>
          </a:prstGeom>
          <a:ln>
            <a:noFill/>
          </a:ln>
        </p:spPr>
      </p:pic>
      <p:sp>
        <p:nvSpPr>
          <p:cNvPr id="10" name="Rectangle 9"/>
          <p:cNvSpPr/>
          <p:nvPr/>
        </p:nvSpPr>
        <p:spPr>
          <a:xfrm>
            <a:off x="1591733" y="23256"/>
            <a:ext cx="2844800" cy="1066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 of Information Technology and Sciences</a:t>
            </a:r>
          </a:p>
        </p:txBody>
      </p:sp>
      <p:sp>
        <p:nvSpPr>
          <p:cNvPr id="14" name="object 11"/>
          <p:cNvSpPr txBox="1"/>
          <p:nvPr/>
        </p:nvSpPr>
        <p:spPr>
          <a:xfrm>
            <a:off x="1210469" y="3665302"/>
            <a:ext cx="5437643" cy="43409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rgbClr val="FFFFFF"/>
            </a:solidFill>
          </a:ln>
        </p:spPr>
        <p:txBody>
          <a:bodyPr vert="horz" wrap="square" lIns="0" tIns="64135" rIns="0" bIns="0" rtlCol="0">
            <a:spAutoFit/>
          </a:bodyPr>
          <a:lstStyle/>
          <a:p>
            <a:pPr marL="1077595">
              <a:lnSpc>
                <a:spcPct val="100000"/>
              </a:lnSpc>
              <a:spcBef>
                <a:spcPts val="505"/>
              </a:spcBef>
            </a:pPr>
            <a:r>
              <a:rPr lang="e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</a:t>
            </a:r>
            <a:r>
              <a:rPr lang="e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</a:t>
            </a:r>
          </a:p>
        </p:txBody>
      </p:sp>
      <p:sp>
        <p:nvSpPr>
          <p:cNvPr id="21" name="object 26"/>
          <p:cNvSpPr txBox="1"/>
          <p:nvPr/>
        </p:nvSpPr>
        <p:spPr>
          <a:xfrm>
            <a:off x="1339199" y="4407916"/>
            <a:ext cx="6830868" cy="40144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Rasel Mia (2125051072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 M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Azizur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Rahman(2125051078)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US" sz="20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Robiul</a:t>
            </a: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Hasan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(2125051088)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Md. Nafiul Bhuiyan (2044851019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Ruhul</a:t>
            </a: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Amin(2125051104)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1040765">
              <a:lnSpc>
                <a:spcPct val="120000"/>
              </a:lnSpc>
              <a:spcBef>
                <a:spcPts val="100"/>
              </a:spcBef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CC6EE6-CDBE-8F55-EA57-EA0D6756BD57}"/>
              </a:ext>
            </a:extLst>
          </p:cNvPr>
          <p:cNvSpPr/>
          <p:nvPr/>
        </p:nvSpPr>
        <p:spPr>
          <a:xfrm>
            <a:off x="8538743" y="4518882"/>
            <a:ext cx="4700289" cy="27347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fontAlgn="base"/>
            <a:endParaRPr lang="en-US" sz="2000" b="1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/>
            <a:r>
              <a:rPr 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 Sonia </a:t>
            </a:r>
            <a:r>
              <a:rPr lang="en-US" sz="2000" b="1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Afroz</a:t>
            </a:r>
            <a:endParaRPr lang="en-US" sz="2000" i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spcAft>
                <a:spcPts val="1125"/>
              </a:spcAft>
            </a:pPr>
            <a:r>
              <a:rPr lang="en-US" sz="2000" b="0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Lecturer, </a:t>
            </a:r>
            <a:r>
              <a:rPr lang="en-US" b="0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CSE, UITS</a:t>
            </a:r>
          </a:p>
          <a:p>
            <a:pPr fontAlgn="base">
              <a:spcAft>
                <a:spcPts val="1125"/>
              </a:spcAft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spcAft>
                <a:spcPts val="1125"/>
              </a:spcAft>
            </a:pP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Saima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Siddique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Tashfia</a:t>
            </a:r>
            <a:endParaRPr lang="en-US" sz="2000" b="1" i="0" dirty="0" smtClean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spcAft>
                <a:spcPts val="1125"/>
              </a:spcAft>
            </a:pPr>
            <a:r>
              <a:rPr lang="en-US" sz="2000" b="0" i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Lecturer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CSE, UITS</a:t>
            </a:r>
          </a:p>
          <a:p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object 11"/>
          <p:cNvSpPr txBox="1"/>
          <p:nvPr/>
        </p:nvSpPr>
        <p:spPr>
          <a:xfrm>
            <a:off x="8170067" y="3633286"/>
            <a:ext cx="5437643" cy="43409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rgbClr val="FFFFFF"/>
            </a:solidFill>
          </a:ln>
        </p:spPr>
        <p:txBody>
          <a:bodyPr vert="horz" wrap="square" lIns="0" tIns="64135" rIns="0" bIns="0" rtlCol="0">
            <a:spAutoFit/>
          </a:bodyPr>
          <a:lstStyle/>
          <a:p>
            <a:pPr marL="1077595">
              <a:lnSpc>
                <a:spcPct val="100000"/>
              </a:lnSpc>
              <a:spcBef>
                <a:spcPts val="505"/>
              </a:spcBef>
            </a:pPr>
            <a:r>
              <a:rPr lang="en-US" sz="2400" b="1" dirty="0"/>
              <a:t>Faculty</a:t>
            </a:r>
            <a:endParaRPr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47431" y="1997919"/>
            <a:ext cx="90196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Simulation of a Bank Queue System</a:t>
            </a:r>
            <a:endParaRPr lang="en-US" sz="1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84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41542" y="1854963"/>
            <a:ext cx="7556421" cy="81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Code Explanation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550627" y="2741810"/>
            <a:ext cx="3339640" cy="3745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 smtClean="0"/>
              <a:t>3. Metrics </a:t>
            </a:r>
            <a:r>
              <a:rPr lang="en-US" sz="2400" dirty="0"/>
              <a:t>Calculation:</a:t>
            </a:r>
            <a:endParaRPr lang="en-US" sz="2200" dirty="0"/>
          </a:p>
        </p:txBody>
      </p:sp>
      <p:sp>
        <p:nvSpPr>
          <p:cNvPr id="22" name="Text 3"/>
          <p:cNvSpPr/>
          <p:nvPr/>
        </p:nvSpPr>
        <p:spPr>
          <a:xfrm>
            <a:off x="1902253" y="4265902"/>
            <a:ext cx="10702032" cy="1370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sz="3200" dirty="0"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79423" y="3460154"/>
            <a:ext cx="11327642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 simulation ends: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Customers Arrived (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total_customers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Total number of customers added to the queue.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Customers Served (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served_customers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Customers successfully served before the simulation ended.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Waiting Time: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Mean of 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waiting_times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Waiting Time: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Maximum value in 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waiting_times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array.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894" y="5177423"/>
            <a:ext cx="2455566" cy="24555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6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54192" y="1288384"/>
            <a:ext cx="6115010" cy="6701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Results</a:t>
            </a:r>
            <a:endParaRPr lang="en-US" sz="4450" dirty="0"/>
          </a:p>
        </p:txBody>
      </p:sp>
      <p:sp>
        <p:nvSpPr>
          <p:cNvPr id="6" name="Text 2"/>
          <p:cNvSpPr/>
          <p:nvPr/>
        </p:nvSpPr>
        <p:spPr>
          <a:xfrm>
            <a:off x="1785429" y="2394581"/>
            <a:ext cx="6893943" cy="2039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800" b="1" dirty="0"/>
              <a:t>Example Output (From Simulation):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Total Customers Arrived:</a:t>
            </a:r>
            <a:r>
              <a:rPr lang="en-US" sz="2000" dirty="0"/>
              <a:t> </a:t>
            </a:r>
            <a:r>
              <a:rPr lang="en-US" sz="2000" dirty="0" smtClean="0"/>
              <a:t>217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Total Customers Served:</a:t>
            </a:r>
            <a:r>
              <a:rPr lang="en-US" sz="2000" dirty="0"/>
              <a:t> </a:t>
            </a:r>
            <a:r>
              <a:rPr lang="en-US" sz="2000" dirty="0" smtClean="0"/>
              <a:t>217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Average Waiting Time:</a:t>
            </a:r>
            <a:r>
              <a:rPr lang="en-US" sz="2000" dirty="0"/>
              <a:t> </a:t>
            </a:r>
            <a:r>
              <a:rPr lang="en-US" sz="2000" dirty="0" smtClean="0"/>
              <a:t>1.77 </a:t>
            </a:r>
            <a:r>
              <a:rPr lang="en-US" sz="2000" dirty="0"/>
              <a:t>seconds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b="1" dirty="0"/>
              <a:t>Maximum Waiting Time:</a:t>
            </a:r>
            <a:r>
              <a:rPr lang="en-US" sz="2000" dirty="0"/>
              <a:t> </a:t>
            </a:r>
            <a:r>
              <a:rPr lang="en-US" sz="2000" dirty="0" smtClean="0"/>
              <a:t>50.89 </a:t>
            </a:r>
            <a:r>
              <a:rPr lang="en-US" sz="2000" dirty="0"/>
              <a:t>seconds</a:t>
            </a:r>
          </a:p>
        </p:txBody>
      </p:sp>
      <p:sp>
        <p:nvSpPr>
          <p:cNvPr id="10" name="Text 2"/>
          <p:cNvSpPr/>
          <p:nvPr/>
        </p:nvSpPr>
        <p:spPr>
          <a:xfrm>
            <a:off x="1785429" y="5239381"/>
            <a:ext cx="10220306" cy="2039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Compare the number of customers served to the total arrivals.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Evaluate if waiting times are within acceptable limits.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Identify any trends that indicate bottlenecks or inefficiencies. </a:t>
            </a:r>
          </a:p>
        </p:txBody>
      </p:sp>
      <p:sp>
        <p:nvSpPr>
          <p:cNvPr id="11" name="Text 1"/>
          <p:cNvSpPr/>
          <p:nvPr/>
        </p:nvSpPr>
        <p:spPr>
          <a:xfrm>
            <a:off x="1785429" y="4870367"/>
            <a:ext cx="33447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b="1" dirty="0"/>
              <a:t>Key Observations:</a:t>
            </a:r>
            <a:endParaRPr lang="en-US" sz="2200" b="1" dirty="0"/>
          </a:p>
        </p:txBody>
      </p:sp>
      <p:sp>
        <p:nvSpPr>
          <p:cNvPr id="7" name="Rectangle 6"/>
          <p:cNvSpPr/>
          <p:nvPr/>
        </p:nvSpPr>
        <p:spPr>
          <a:xfrm>
            <a:off x="12869333" y="7580064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8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73073" y="608290"/>
            <a:ext cx="6288127" cy="872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400" dirty="0"/>
              <a:t>Visualization</a:t>
            </a:r>
            <a:endParaRPr lang="en-US" sz="4300" dirty="0"/>
          </a:p>
        </p:txBody>
      </p:sp>
      <p:sp>
        <p:nvSpPr>
          <p:cNvPr id="5" name="Text 1"/>
          <p:cNvSpPr/>
          <p:nvPr/>
        </p:nvSpPr>
        <p:spPr>
          <a:xfrm>
            <a:off x="1387700" y="1732866"/>
            <a:ext cx="398887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400" dirty="0"/>
              <a:t>Histogram of Waiting Times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1402649" y="2257476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Title:</a:t>
            </a:r>
            <a:r>
              <a:rPr lang="en-US" altLang="en-US" sz="1600" dirty="0">
                <a:latin typeface="Arial" panose="020B0604020202020204" pitchFamily="34" charset="0"/>
              </a:rPr>
              <a:t> Distribution of Waiting Times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X-Axis:</a:t>
            </a:r>
            <a:r>
              <a:rPr lang="en-US" altLang="en-US" sz="1600" dirty="0">
                <a:latin typeface="Arial" panose="020B0604020202020204" pitchFamily="34" charset="0"/>
              </a:rPr>
              <a:t> Waiting Time (seconds)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Y-Axis:</a:t>
            </a:r>
            <a:r>
              <a:rPr lang="en-US" altLang="en-US" sz="1600" dirty="0">
                <a:latin typeface="Arial" panose="020B0604020202020204" pitchFamily="34" charset="0"/>
              </a:rPr>
              <a:t> Frequency </a:t>
            </a:r>
          </a:p>
        </p:txBody>
      </p:sp>
      <p:sp>
        <p:nvSpPr>
          <p:cNvPr id="8" name="Text 3"/>
          <p:cNvSpPr/>
          <p:nvPr/>
        </p:nvSpPr>
        <p:spPr>
          <a:xfrm>
            <a:off x="1402649" y="350627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400" dirty="0"/>
              <a:t>Description: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387700" y="3894686"/>
            <a:ext cx="6224051" cy="1802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 smtClean="0">
                <a:latin typeface="Arial" panose="020B0604020202020204" pitchFamily="34" charset="0"/>
              </a:rPr>
              <a:t>histogram </a:t>
            </a:r>
            <a:r>
              <a:rPr lang="en-US" altLang="en-US" sz="1600" dirty="0">
                <a:latin typeface="Arial" panose="020B0604020202020204" pitchFamily="34" charset="0"/>
              </a:rPr>
              <a:t>represents the frequency of customer waiting times in the queue.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Insights: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Are most waiting times short?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Does the system occasionally experience long delays?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Analyze if the queue system efficiently manages customer arrivals and services.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Arial" panose="020B06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496350" y="597591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400" dirty="0"/>
              <a:t>Visual Element: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1379836" y="6475000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Include the histogram generated by the simulation </a:t>
            </a:r>
            <a:r>
              <a:rPr lang="en-US" sz="1600" dirty="0" smtClean="0"/>
              <a:t>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Ensure </a:t>
            </a:r>
            <a:r>
              <a:rPr lang="en-US" sz="1600" dirty="0"/>
              <a:t>the chart is clear with labeled axes and a grid for readability.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6143" r="11018"/>
          <a:stretch/>
        </p:blipFill>
        <p:spPr>
          <a:xfrm>
            <a:off x="7831573" y="270933"/>
            <a:ext cx="6798827" cy="7958667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773073" y="1628759"/>
            <a:ext cx="510302" cy="655173"/>
            <a:chOff x="6280190" y="2952834"/>
            <a:chExt cx="510302" cy="510302"/>
          </a:xfrm>
        </p:grpSpPr>
        <p:sp>
          <p:nvSpPr>
            <p:cNvPr id="18" name="Shape 1"/>
            <p:cNvSpPr/>
            <p:nvPr/>
          </p:nvSpPr>
          <p:spPr>
            <a:xfrm>
              <a:off x="6280190" y="2952834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19" name="Text 2"/>
            <p:cNvSpPr/>
            <p:nvPr/>
          </p:nvSpPr>
          <p:spPr>
            <a:xfrm>
              <a:off x="6485096" y="3054774"/>
              <a:ext cx="1004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1</a:t>
              </a:r>
              <a:endParaRPr lang="en-US" sz="265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49293" y="3351211"/>
            <a:ext cx="510302" cy="655173"/>
            <a:chOff x="6280190" y="2952834"/>
            <a:chExt cx="510302" cy="510302"/>
          </a:xfrm>
        </p:grpSpPr>
        <p:sp>
          <p:nvSpPr>
            <p:cNvPr id="21" name="Shape 1"/>
            <p:cNvSpPr/>
            <p:nvPr/>
          </p:nvSpPr>
          <p:spPr>
            <a:xfrm>
              <a:off x="6280190" y="2952834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22" name="Text 2"/>
            <p:cNvSpPr/>
            <p:nvPr/>
          </p:nvSpPr>
          <p:spPr>
            <a:xfrm>
              <a:off x="6485096" y="3054774"/>
              <a:ext cx="1004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2</a:t>
              </a:r>
              <a:endParaRPr lang="en-US" sz="265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66226" y="5801448"/>
            <a:ext cx="510302" cy="655173"/>
            <a:chOff x="6280190" y="2952834"/>
            <a:chExt cx="510302" cy="510302"/>
          </a:xfrm>
        </p:grpSpPr>
        <p:sp>
          <p:nvSpPr>
            <p:cNvPr id="24" name="Shape 1"/>
            <p:cNvSpPr/>
            <p:nvPr/>
          </p:nvSpPr>
          <p:spPr>
            <a:xfrm>
              <a:off x="6280190" y="2952834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25" name="Text 2"/>
            <p:cNvSpPr/>
            <p:nvPr/>
          </p:nvSpPr>
          <p:spPr>
            <a:xfrm>
              <a:off x="6485096" y="3054774"/>
              <a:ext cx="1004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3</a:t>
              </a:r>
              <a:endParaRPr lang="en-US" sz="2650" dirty="0"/>
            </a:p>
          </p:txBody>
        </p:sp>
      </p:grpSp>
      <p:sp>
        <p:nvSpPr>
          <p:cNvPr id="26" name="TextBox 25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918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Conclusion: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236146" y="2179714"/>
            <a:ext cx="5486387" cy="1211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Arial" panose="020B0604020202020204" pitchFamily="34" charset="0"/>
              </a:rPr>
              <a:t>Queue System Performance</a:t>
            </a:r>
            <a:r>
              <a:rPr lang="en-US" altLang="en-US" b="1" dirty="0" smtClean="0">
                <a:latin typeface="Arial" panose="020B0604020202020204" pitchFamily="34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Arial" panose="020B0604020202020204" pitchFamily="34" charset="0"/>
              </a:rPr>
              <a:t>Balancing </a:t>
            </a:r>
            <a:r>
              <a:rPr lang="en-US" altLang="en-US" b="1" dirty="0">
                <a:latin typeface="Arial" panose="020B0604020202020204" pitchFamily="34" charset="0"/>
              </a:rPr>
              <a:t>Arrival and Service Rates: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Arial" panose="020B06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793790" y="1415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400" b="1" dirty="0"/>
              <a:t>Recap of Key Findings:</a:t>
            </a:r>
            <a:endParaRPr lang="en-US" sz="2150" b="1" dirty="0"/>
          </a:p>
        </p:txBody>
      </p:sp>
      <p:sp>
        <p:nvSpPr>
          <p:cNvPr id="6" name="Text 1"/>
          <p:cNvSpPr/>
          <p:nvPr/>
        </p:nvSpPr>
        <p:spPr>
          <a:xfrm>
            <a:off x="793790" y="3810946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00"/>
              </a:lnSpc>
            </a:pPr>
            <a:r>
              <a:rPr lang="en-US" sz="2400" b="1" dirty="0"/>
              <a:t>Future Work:</a:t>
            </a:r>
            <a:endParaRPr lang="en-US" sz="2150" b="1" dirty="0"/>
          </a:p>
        </p:txBody>
      </p:sp>
      <p:sp>
        <p:nvSpPr>
          <p:cNvPr id="7" name="Text 1"/>
          <p:cNvSpPr/>
          <p:nvPr/>
        </p:nvSpPr>
        <p:spPr>
          <a:xfrm>
            <a:off x="1236146" y="4420195"/>
            <a:ext cx="50143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Arial" panose="020B0604020202020204" pitchFamily="34" charset="0"/>
              </a:rPr>
              <a:t>Experiment with Different Parameters</a:t>
            </a:r>
            <a:r>
              <a:rPr lang="en-US" altLang="en-US" b="1" dirty="0" smtClean="0">
                <a:latin typeface="Arial" panose="020B0604020202020204" pitchFamily="34" charset="0"/>
              </a:rPr>
              <a:t>: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 smtClean="0">
                <a:latin typeface="Arial" panose="020B0604020202020204" pitchFamily="34" charset="0"/>
              </a:rPr>
              <a:t>.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Arial" panose="020B0604020202020204" pitchFamily="34" charset="0"/>
              </a:rPr>
              <a:t>Analyze Under Peak-Load Scenarios:</a:t>
            </a: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5"/>
          <a:stretch/>
        </p:blipFill>
        <p:spPr>
          <a:xfrm>
            <a:off x="7164889" y="0"/>
            <a:ext cx="7465511" cy="8229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26"/>
            <a:ext cx="14630400" cy="8229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00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403600" y="5423878"/>
            <a:ext cx="7823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 smtClean="0"/>
              <a:t>Any Question?</a:t>
            </a:r>
            <a:endParaRPr lang="en-US" sz="8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302" y="1482283"/>
            <a:ext cx="4233797" cy="42337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42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1"/>
          <p:cNvSpPr/>
          <p:nvPr/>
        </p:nvSpPr>
        <p:spPr>
          <a:xfrm>
            <a:off x="1536907" y="3149599"/>
            <a:ext cx="6875886" cy="342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469900" indent="-457834">
              <a:lnSpc>
                <a:spcPct val="100000"/>
              </a:lnSpc>
              <a:spcBef>
                <a:spcPts val="865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pPr marL="469900" indent="-457834">
              <a:lnSpc>
                <a:spcPct val="100000"/>
              </a:lnSpc>
              <a:spcBef>
                <a:spcPts val="865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Overview</a:t>
            </a:r>
          </a:p>
          <a:p>
            <a:pPr marL="469900" lvl="0" indent="-457834">
              <a:spcBef>
                <a:spcPts val="770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</a:t>
            </a:r>
          </a:p>
          <a:p>
            <a:pPr marL="469900" indent="-457834">
              <a:spcBef>
                <a:spcPts val="770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Code Explanation</a:t>
            </a:r>
            <a:endParaRPr lang="en-US" sz="2000" b="1" spc="-1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indent="-457834">
              <a:lnSpc>
                <a:spcPct val="100000"/>
              </a:lnSpc>
              <a:spcBef>
                <a:spcPts val="770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spc="-1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469900" indent="-457834">
              <a:spcBef>
                <a:spcPts val="770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endParaRPr lang="en-US" sz="2000" b="1" spc="-5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9900" indent="-457834">
              <a:lnSpc>
                <a:spcPct val="100000"/>
              </a:lnSpc>
              <a:spcBef>
                <a:spcPts val="770"/>
              </a:spcBef>
              <a:buFont typeface="Wingdings"/>
              <a:buChar char=""/>
              <a:tabLst>
                <a:tab pos="469900" algn="l"/>
                <a:tab pos="470534" algn="l"/>
              </a:tabLst>
            </a:pPr>
            <a:r>
              <a:rPr lang="en-US" sz="2000" b="1" spc="-25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000" b="1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36907" y="1964266"/>
            <a:ext cx="50654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0890" y="77401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733" y="0"/>
            <a:ext cx="7450667" cy="8229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2024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9896" y="4386508"/>
            <a:ext cx="97438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latin typeface="Times New Roman" panose="02020603050405020304" pitchFamily="18" charset="0"/>
                <a:ea typeface="Corben" pitchFamily="34" charset="-122"/>
                <a:cs typeface="Times New Roman" panose="02020603050405020304" pitchFamily="18" charset="0"/>
              </a:rPr>
              <a:t>Introduction to Bank Queue Systems</a:t>
            </a:r>
            <a:endParaRPr lang="en-US" sz="445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746199" y="5491362"/>
            <a:ext cx="35926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5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What is Queue Simulation?</a:t>
            </a:r>
            <a:endParaRPr lang="en-US" sz="2200" b="1" dirty="0"/>
          </a:p>
        </p:txBody>
      </p:sp>
      <p:sp>
        <p:nvSpPr>
          <p:cNvPr id="4" name="Text 2"/>
          <p:cNvSpPr/>
          <p:nvPr/>
        </p:nvSpPr>
        <p:spPr>
          <a:xfrm>
            <a:off x="1746199" y="6072506"/>
            <a:ext cx="6244709" cy="1280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Why is it Important?</a:t>
            </a:r>
          </a:p>
        </p:txBody>
      </p:sp>
      <p:sp>
        <p:nvSpPr>
          <p:cNvPr id="5" name="Text 3"/>
          <p:cNvSpPr/>
          <p:nvPr/>
        </p:nvSpPr>
        <p:spPr>
          <a:xfrm>
            <a:off x="7452011" y="5491362"/>
            <a:ext cx="36442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b="1" dirty="0"/>
              <a:t>Purpose of This Simulation:</a:t>
            </a:r>
            <a:endParaRPr lang="en-US" sz="2200" b="1" dirty="0"/>
          </a:p>
        </p:txBody>
      </p:sp>
      <p:sp>
        <p:nvSpPr>
          <p:cNvPr id="6" name="Text 4"/>
          <p:cNvSpPr/>
          <p:nvPr/>
        </p:nvSpPr>
        <p:spPr>
          <a:xfrm>
            <a:off x="7633389" y="6067216"/>
            <a:ext cx="6244709" cy="11633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Analyze Customer Waiting </a:t>
            </a:r>
            <a:r>
              <a:rPr lang="en-US" b="1" dirty="0" smtClean="0"/>
              <a:t>Behavior</a:t>
            </a:r>
            <a:r>
              <a:rPr lang="en-US" b="1" dirty="0"/>
              <a:t>.</a:t>
            </a:r>
            <a:endParaRPr lang="en-US" b="1" dirty="0" smtClean="0"/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Evaluate System </a:t>
            </a:r>
            <a:r>
              <a:rPr lang="en-US" b="1" dirty="0" smtClean="0"/>
              <a:t>Performance.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683"/>
            <a:ext cx="14630400" cy="404813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826723" y="883295"/>
            <a:ext cx="7556421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Problem Overview</a:t>
            </a:r>
            <a:endParaRPr lang="en-US" sz="4450" dirty="0"/>
          </a:p>
        </p:txBody>
      </p:sp>
      <p:grpSp>
        <p:nvGrpSpPr>
          <p:cNvPr id="23" name="Group 22"/>
          <p:cNvGrpSpPr/>
          <p:nvPr/>
        </p:nvGrpSpPr>
        <p:grpSpPr>
          <a:xfrm>
            <a:off x="1894682" y="1970337"/>
            <a:ext cx="510302" cy="510302"/>
            <a:chOff x="6280190" y="2952834"/>
            <a:chExt cx="510302" cy="510302"/>
          </a:xfrm>
        </p:grpSpPr>
        <p:sp>
          <p:nvSpPr>
            <p:cNvPr id="4" name="Shape 1"/>
            <p:cNvSpPr/>
            <p:nvPr/>
          </p:nvSpPr>
          <p:spPr>
            <a:xfrm>
              <a:off x="6280190" y="2952834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6485096" y="3054774"/>
              <a:ext cx="1004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1</a:t>
              </a:r>
              <a:endParaRPr lang="en-US" sz="2650" dirty="0"/>
            </a:p>
          </p:txBody>
        </p:sp>
      </p:grpSp>
      <p:sp>
        <p:nvSpPr>
          <p:cNvPr id="6" name="Text 3"/>
          <p:cNvSpPr/>
          <p:nvPr/>
        </p:nvSpPr>
        <p:spPr>
          <a:xfrm>
            <a:off x="2609890" y="20483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 smtClean="0"/>
              <a:t>Objective.</a:t>
            </a:r>
            <a:endParaRPr lang="en-US" sz="22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894681" y="3716067"/>
            <a:ext cx="510302" cy="510302"/>
            <a:chOff x="6280190" y="5725120"/>
            <a:chExt cx="510302" cy="510302"/>
          </a:xfrm>
        </p:grpSpPr>
        <p:sp>
          <p:nvSpPr>
            <p:cNvPr id="12" name="Shape 9"/>
            <p:cNvSpPr/>
            <p:nvPr/>
          </p:nvSpPr>
          <p:spPr>
            <a:xfrm>
              <a:off x="6280190" y="5725120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6439733" y="5810131"/>
              <a:ext cx="191095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2</a:t>
              </a:r>
              <a:endParaRPr lang="en-US" sz="2650" dirty="0"/>
            </a:p>
          </p:txBody>
        </p:sp>
      </p:grpSp>
      <p:sp>
        <p:nvSpPr>
          <p:cNvPr id="14" name="Text 11"/>
          <p:cNvSpPr/>
          <p:nvPr/>
        </p:nvSpPr>
        <p:spPr>
          <a:xfrm>
            <a:off x="2609890" y="37673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/>
              <a:t>Scenario: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2717126" y="4422855"/>
            <a:ext cx="3589416" cy="1340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Arrivals .</a:t>
            </a:r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Service Process.</a:t>
            </a:r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Queue Dynamics.</a:t>
            </a:r>
            <a:endParaRPr lang="en-US" alt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endPara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3"/>
          <p:cNvSpPr/>
          <p:nvPr/>
        </p:nvSpPr>
        <p:spPr>
          <a:xfrm>
            <a:off x="2769698" y="2225488"/>
            <a:ext cx="9378910" cy="323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Waiting 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(average and maximum).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Service efficiency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(how well the counters handle the demand).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828" y="1360171"/>
            <a:ext cx="7264400" cy="72644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826723" y="883295"/>
            <a:ext cx="7556421" cy="1040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12066" lvl="0">
              <a:spcBef>
                <a:spcPts val="770"/>
              </a:spcBef>
              <a:tabLst>
                <a:tab pos="469900" algn="l"/>
                <a:tab pos="470534" algn="l"/>
              </a:tabLst>
            </a:pPr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1894682" y="1970337"/>
            <a:ext cx="510302" cy="510302"/>
            <a:chOff x="6280190" y="2952834"/>
            <a:chExt cx="510302" cy="510302"/>
          </a:xfrm>
        </p:grpSpPr>
        <p:sp>
          <p:nvSpPr>
            <p:cNvPr id="4" name="Shape 1"/>
            <p:cNvSpPr/>
            <p:nvPr/>
          </p:nvSpPr>
          <p:spPr>
            <a:xfrm>
              <a:off x="6280190" y="2952834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6485096" y="3054774"/>
              <a:ext cx="100489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  <a:ea typeface="Corben" pitchFamily="34" charset="-122"/>
                  <a:cs typeface="Corben" pitchFamily="34" charset="-120"/>
                </a:rPr>
                <a:t>1</a:t>
              </a:r>
              <a:endParaRPr lang="en-US" sz="2650" dirty="0"/>
            </a:p>
          </p:txBody>
        </p:sp>
      </p:grpSp>
      <p:sp>
        <p:nvSpPr>
          <p:cNvPr id="6" name="Text 3"/>
          <p:cNvSpPr/>
          <p:nvPr/>
        </p:nvSpPr>
        <p:spPr>
          <a:xfrm>
            <a:off x="2609890" y="1970337"/>
            <a:ext cx="51455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Realistic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Modeling.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894681" y="2991264"/>
            <a:ext cx="510302" cy="510302"/>
            <a:chOff x="6280190" y="5725120"/>
            <a:chExt cx="510302" cy="510302"/>
          </a:xfrm>
        </p:grpSpPr>
        <p:sp>
          <p:nvSpPr>
            <p:cNvPr id="12" name="Shape 9"/>
            <p:cNvSpPr/>
            <p:nvPr/>
          </p:nvSpPr>
          <p:spPr>
            <a:xfrm>
              <a:off x="6280190" y="5725120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13" name="Text 10"/>
            <p:cNvSpPr/>
            <p:nvPr/>
          </p:nvSpPr>
          <p:spPr>
            <a:xfrm>
              <a:off x="6439733" y="5810131"/>
              <a:ext cx="191095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2</a:t>
              </a:r>
              <a:endParaRPr lang="en-US" sz="2650" dirty="0"/>
            </a:p>
          </p:txBody>
        </p:sp>
      </p:grpSp>
      <p:sp>
        <p:nvSpPr>
          <p:cNvPr id="15" name="Text 12"/>
          <p:cNvSpPr/>
          <p:nvPr/>
        </p:nvSpPr>
        <p:spPr>
          <a:xfrm>
            <a:off x="2404984" y="4823380"/>
            <a:ext cx="7975149" cy="24633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2850"/>
              </a:lnSpc>
            </a:pPr>
            <a:endParaRPr lang="en-US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3"/>
          <p:cNvSpPr/>
          <p:nvPr/>
        </p:nvSpPr>
        <p:spPr>
          <a:xfrm>
            <a:off x="2769698" y="2225488"/>
            <a:ext cx="9378910" cy="1761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3"/>
          <p:cNvSpPr/>
          <p:nvPr/>
        </p:nvSpPr>
        <p:spPr>
          <a:xfrm>
            <a:off x="2600368" y="3069250"/>
            <a:ext cx="51455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Multi-Counter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894906" y="4190571"/>
            <a:ext cx="510302" cy="510302"/>
            <a:chOff x="6280190" y="5725120"/>
            <a:chExt cx="510302" cy="510302"/>
          </a:xfrm>
        </p:grpSpPr>
        <p:sp>
          <p:nvSpPr>
            <p:cNvPr id="21" name="Shape 9"/>
            <p:cNvSpPr/>
            <p:nvPr/>
          </p:nvSpPr>
          <p:spPr>
            <a:xfrm>
              <a:off x="6280190" y="5725120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22" name="Text 10"/>
            <p:cNvSpPr/>
            <p:nvPr/>
          </p:nvSpPr>
          <p:spPr>
            <a:xfrm>
              <a:off x="6439733" y="5810131"/>
              <a:ext cx="191095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3</a:t>
              </a:r>
              <a:endParaRPr lang="en-US" sz="2650" dirty="0"/>
            </a:p>
          </p:txBody>
        </p:sp>
      </p:grpSp>
      <p:sp>
        <p:nvSpPr>
          <p:cNvPr id="25" name="Text 3"/>
          <p:cNvSpPr/>
          <p:nvPr/>
        </p:nvSpPr>
        <p:spPr>
          <a:xfrm>
            <a:off x="2609890" y="4307213"/>
            <a:ext cx="3985221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Dynamic Queue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894681" y="5419553"/>
            <a:ext cx="510302" cy="510302"/>
            <a:chOff x="6280190" y="5725120"/>
            <a:chExt cx="510302" cy="510302"/>
          </a:xfrm>
        </p:grpSpPr>
        <p:sp>
          <p:nvSpPr>
            <p:cNvPr id="27" name="Shape 9"/>
            <p:cNvSpPr/>
            <p:nvPr/>
          </p:nvSpPr>
          <p:spPr>
            <a:xfrm>
              <a:off x="6280190" y="5725120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28" name="Text 10"/>
            <p:cNvSpPr/>
            <p:nvPr/>
          </p:nvSpPr>
          <p:spPr>
            <a:xfrm>
              <a:off x="6439733" y="5810131"/>
              <a:ext cx="191095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4</a:t>
              </a:r>
              <a:endParaRPr lang="en-US" sz="2650" dirty="0"/>
            </a:p>
          </p:txBody>
        </p:sp>
      </p:grpSp>
      <p:sp>
        <p:nvSpPr>
          <p:cNvPr id="29" name="Text 3"/>
          <p:cNvSpPr/>
          <p:nvPr/>
        </p:nvSpPr>
        <p:spPr>
          <a:xfrm>
            <a:off x="2600367" y="5490262"/>
            <a:ext cx="51455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Metrics.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825" y="0"/>
            <a:ext cx="7670801" cy="8229600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1894681" y="6534732"/>
            <a:ext cx="510302" cy="510302"/>
            <a:chOff x="6280190" y="5725120"/>
            <a:chExt cx="510302" cy="510302"/>
          </a:xfrm>
        </p:grpSpPr>
        <p:sp>
          <p:nvSpPr>
            <p:cNvPr id="32" name="Shape 9"/>
            <p:cNvSpPr/>
            <p:nvPr/>
          </p:nvSpPr>
          <p:spPr>
            <a:xfrm>
              <a:off x="6280190" y="5725120"/>
              <a:ext cx="510302" cy="510302"/>
            </a:xfrm>
            <a:prstGeom prst="roundRect">
              <a:avLst>
                <a:gd name="adj" fmla="val 18669"/>
              </a:avLst>
            </a:prstGeom>
            <a:solidFill>
              <a:srgbClr val="D2D9F9"/>
            </a:solidFill>
            <a:ln w="7620">
              <a:solidFill>
                <a:srgbClr val="B8BFDF"/>
              </a:solidFill>
              <a:prstDash val="solid"/>
            </a:ln>
          </p:spPr>
        </p:sp>
        <p:sp>
          <p:nvSpPr>
            <p:cNvPr id="33" name="Text 10"/>
            <p:cNvSpPr/>
            <p:nvPr/>
          </p:nvSpPr>
          <p:spPr>
            <a:xfrm>
              <a:off x="6439733" y="5810131"/>
              <a:ext cx="191095" cy="34028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650"/>
                </a:lnSpc>
                <a:buNone/>
              </a:pPr>
              <a:r>
                <a:rPr lang="en-US" sz="2650" dirty="0">
                  <a:solidFill>
                    <a:srgbClr val="404155"/>
                  </a:solidFill>
                  <a:latin typeface="Corben" pitchFamily="34" charset="0"/>
                </a:rPr>
                <a:t>5</a:t>
              </a:r>
              <a:endParaRPr lang="en-US" sz="2650" dirty="0"/>
            </a:p>
          </p:txBody>
        </p:sp>
      </p:grpSp>
      <p:sp>
        <p:nvSpPr>
          <p:cNvPr id="34" name="Text 3"/>
          <p:cNvSpPr/>
          <p:nvPr/>
        </p:nvSpPr>
        <p:spPr>
          <a:xfrm>
            <a:off x="2600366" y="6658736"/>
            <a:ext cx="5145577" cy="432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65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32457" y="1441681"/>
            <a:ext cx="7556421" cy="81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Code Explanation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341542" y="2328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/>
              <a:t>1. Initialization: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93168" y="2750585"/>
            <a:ext cx="10702032" cy="31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b="1" dirty="0" smtClean="0">
                <a:latin typeface="Nobile" pitchFamily="34" charset="0"/>
                <a:ea typeface="Nobile" pitchFamily="34" charset="-122"/>
                <a:cs typeface="Nobile" pitchFamily="34" charset="-120"/>
              </a:rPr>
              <a:t>Simulation Parameters:</a:t>
            </a:r>
          </a:p>
          <a:p>
            <a:pPr>
              <a:lnSpc>
                <a:spcPts val="2850"/>
              </a:lnSpc>
            </a:pPr>
            <a:endParaRPr lang="en-US" sz="1750" b="1" dirty="0"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0" name="Text 2"/>
          <p:cNvSpPr/>
          <p:nvPr/>
        </p:nvSpPr>
        <p:spPr>
          <a:xfrm>
            <a:off x="1693168" y="2990721"/>
            <a:ext cx="10369878" cy="62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200" dirty="0"/>
          </a:p>
        </p:txBody>
      </p:sp>
      <p:sp>
        <p:nvSpPr>
          <p:cNvPr id="22" name="Text 3"/>
          <p:cNvSpPr/>
          <p:nvPr/>
        </p:nvSpPr>
        <p:spPr>
          <a:xfrm>
            <a:off x="1829645" y="3172640"/>
            <a:ext cx="9142095" cy="3280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simulation_time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3600: The simulation runs for 3600 seconds (1 hour).</a:t>
            </a:r>
          </a:p>
          <a:p>
            <a:pPr marL="285750" lvl="0" indent="-28575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arrival_rate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1/15: On average, 1 customer arrives every 15 seconds.</a:t>
            </a:r>
          </a:p>
          <a:p>
            <a:pPr marL="285750" lvl="0" indent="-28575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service_rate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1/20: On average, a counter takes 20 seconds to serve a customer.</a:t>
            </a:r>
          </a:p>
          <a:p>
            <a:pPr marL="285750" lvl="0" indent="-285750" eaLnBrk="0" fontAlgn="base" hangingPunct="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num_counters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3: There are 3 counters available for customer service. </a:t>
            </a:r>
          </a:p>
        </p:txBody>
      </p:sp>
      <p:sp>
        <p:nvSpPr>
          <p:cNvPr id="7" name="Rectangle 6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894" y="5177423"/>
            <a:ext cx="2455566" cy="24555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41542" y="1681817"/>
            <a:ext cx="7556421" cy="81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Code Explanation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550627" y="2568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/>
              <a:t>1. Initialization: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902253" y="2990721"/>
            <a:ext cx="10702032" cy="31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b="1" dirty="0"/>
              <a:t>State Variables:</a:t>
            </a:r>
            <a:endParaRPr lang="en-US" sz="2000" b="1" dirty="0"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0" name="Text 2"/>
          <p:cNvSpPr/>
          <p:nvPr/>
        </p:nvSpPr>
        <p:spPr>
          <a:xfrm>
            <a:off x="1902253" y="3230857"/>
            <a:ext cx="10369878" cy="62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200" dirty="0"/>
          </a:p>
        </p:txBody>
      </p:sp>
      <p:sp>
        <p:nvSpPr>
          <p:cNvPr id="22" name="Text 3"/>
          <p:cNvSpPr/>
          <p:nvPr/>
        </p:nvSpPr>
        <p:spPr>
          <a:xfrm>
            <a:off x="2038730" y="3412777"/>
            <a:ext cx="10702032" cy="4182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 = 0: Tracks the current simulation time.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queue = []: A list representing customers waiting in line.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counters = zeros(1, </a:t>
            </a:r>
            <a:r>
              <a:rPr lang="en-US" alt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num_counters</a:t>
            </a: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): An array to track the remaining service time for each counter (0 if idle).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total_customers</a:t>
            </a: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the number of customers who arrived.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served_customers</a:t>
            </a: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Tracks the number of customers who were served</a:t>
            </a:r>
          </a:p>
          <a:p>
            <a:pPr marL="742950" lvl="1" indent="-28575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waiting_times</a:t>
            </a:r>
            <a:r>
              <a:rPr lang="en-US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A list to store the waiting time of each served customer.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894" y="5189949"/>
            <a:ext cx="2455566" cy="245556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34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341542" y="1681817"/>
            <a:ext cx="7556421" cy="81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Code Explanation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550627" y="25686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/>
              <a:t>2. Simulation Loop: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902253" y="2990721"/>
            <a:ext cx="2155501" cy="31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/>
              <a:t>Purpose:</a:t>
            </a:r>
            <a:endParaRPr lang="en-US" sz="2000" b="1" dirty="0"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0" name="Text 2"/>
          <p:cNvSpPr/>
          <p:nvPr/>
        </p:nvSpPr>
        <p:spPr>
          <a:xfrm>
            <a:off x="1902253" y="3230857"/>
            <a:ext cx="10369878" cy="62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200" dirty="0"/>
          </a:p>
        </p:txBody>
      </p:sp>
      <p:sp>
        <p:nvSpPr>
          <p:cNvPr id="22" name="Text 3"/>
          <p:cNvSpPr/>
          <p:nvPr/>
        </p:nvSpPr>
        <p:spPr>
          <a:xfrm>
            <a:off x="1902253" y="4092756"/>
            <a:ext cx="10702032" cy="1370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sz="3200" dirty="0"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06124" y="3446425"/>
            <a:ext cx="73152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Progress the simulation by handling customer arrivals and managing service at counters.</a:t>
            </a:r>
          </a:p>
        </p:txBody>
      </p:sp>
      <p:sp>
        <p:nvSpPr>
          <p:cNvPr id="9" name="Text 3"/>
          <p:cNvSpPr/>
          <p:nvPr/>
        </p:nvSpPr>
        <p:spPr>
          <a:xfrm>
            <a:off x="1890493" y="4359876"/>
            <a:ext cx="2155501" cy="31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/>
              <a:t>Customer Arrivals:</a:t>
            </a:r>
            <a:endParaRPr lang="en-US" sz="2000" b="1" dirty="0"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106124" y="4940966"/>
            <a:ext cx="1132764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inter_arrival_time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exprnd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(1/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arrival_rate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Randomly generates the time until the next customer arrival based on an exponential distribution.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 = time +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inter_arrival_time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Updates the simulation time.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time &gt;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simulation_time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loop exits, as no new customers are allowed after the simulation ends.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within simulation time, the customer is added to the queue.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894" y="5177423"/>
            <a:ext cx="2455566" cy="245556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68026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32457" y="830205"/>
            <a:ext cx="7556421" cy="81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Code Explanation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341542" y="1717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400" dirty="0"/>
              <a:t>2. Simulation Loop: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1570338" y="2392934"/>
            <a:ext cx="10369878" cy="62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200" dirty="0"/>
          </a:p>
        </p:txBody>
      </p:sp>
      <p:sp>
        <p:nvSpPr>
          <p:cNvPr id="22" name="Text 3"/>
          <p:cNvSpPr/>
          <p:nvPr/>
        </p:nvSpPr>
        <p:spPr>
          <a:xfrm>
            <a:off x="1693168" y="3241144"/>
            <a:ext cx="10702032" cy="1370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sz="3200" dirty="0">
              <a:latin typeface="Arial" panose="020B0604020202020204" pitchFamily="34" charset="0"/>
            </a:endParaRPr>
          </a:p>
        </p:txBody>
      </p:sp>
      <p:sp>
        <p:nvSpPr>
          <p:cNvPr id="9" name="Text 3"/>
          <p:cNvSpPr/>
          <p:nvPr/>
        </p:nvSpPr>
        <p:spPr>
          <a:xfrm>
            <a:off x="1570338" y="2382187"/>
            <a:ext cx="2155501" cy="313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/>
              <a:t>Service Handling:</a:t>
            </a:r>
            <a:endParaRPr lang="en-US" sz="2000" b="1" dirty="0">
              <a:latin typeface="Nobile" pitchFamily="34" charset="0"/>
              <a:ea typeface="Nobile" pitchFamily="34" charset="-122"/>
              <a:cs typeface="Nobile" pitchFamily="34" charset="-12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93168" y="2835164"/>
            <a:ext cx="1132764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counter:</a:t>
            </a: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counters(</a:t>
            </a:r>
            <a:r>
              <a:rPr lang="en-US" alt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== 0 (counter is idle) and the queue is not empty: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customer in the queue is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dequeued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(queue(1) is removed).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random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service_time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generated (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exprnd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(1/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service_rate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counter is set to this service time.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en-US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Waiting Time: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difference between the current simulation time (time) and the customer's arrival time is calculated and stored in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waiting_times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5"/>
            </a:pP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alt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served_customers</a:t>
            </a:r>
            <a:r>
              <a:rPr lang="en-US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counter is incremented.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93168" y="5143488"/>
            <a:ext cx="113276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Remaining </a:t>
            </a:r>
            <a:r>
              <a:rPr lang="en-US" alt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times for all counters are updated </a:t>
            </a:r>
            <a:r>
              <a:rPr lang="en-US" altLang="en-US" sz="1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(counters = max(counters - </a:t>
            </a:r>
            <a:r>
              <a:rPr lang="en-US" altLang="en-US" sz="1600" dirty="0" err="1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inter_arrival_time</a:t>
            </a:r>
            <a:r>
              <a:rPr lang="en-US" altLang="en-US" sz="1600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0)), decrementing </a:t>
            </a:r>
            <a:r>
              <a:rPr lang="en-US" altLang="en-US" sz="1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 by the inter-arrival time while ensuring no negative values.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69333" y="7653867"/>
            <a:ext cx="1761067" cy="575733"/>
          </a:xfrm>
          <a:prstGeom prst="rect">
            <a:avLst/>
          </a:prstGeom>
          <a:solidFill>
            <a:srgbClr val="F8F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894" y="5177423"/>
            <a:ext cx="2455566" cy="245556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 rot="10800000" flipH="1" flipV="1">
            <a:off x="118533" y="7757067"/>
            <a:ext cx="50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877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807</Words>
  <Application>Microsoft Office PowerPoint</Application>
  <PresentationFormat>Custom</PresentationFormat>
  <Paragraphs>164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Corben</vt:lpstr>
      <vt:lpstr>Nobile</vt:lpstr>
      <vt:lpstr>Times New Roman</vt:lpstr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Rasel</cp:lastModifiedBy>
  <cp:revision>35</cp:revision>
  <dcterms:created xsi:type="dcterms:W3CDTF">2024-12-06T15:18:03Z</dcterms:created>
  <dcterms:modified xsi:type="dcterms:W3CDTF">2024-12-08T18:28:23Z</dcterms:modified>
</cp:coreProperties>
</file>